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Poppins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  <p:embeddedFont>
      <p:font typeface="Roboto Ligh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3,900 purchases. Goal: spending patterns, segments, preferences, subscriptions. Guide strategy.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566" y="1671757"/>
            <a:ext cx="5261491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Age &amp; Repeat Buyers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566" y="2877797"/>
            <a:ext cx="6347460" cy="347439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72137" y="2794278"/>
            <a:ext cx="3083004" cy="1588294"/>
          </a:xfrm>
          <a:prstGeom prst="roundRect">
            <a:avLst>
              <a:gd name="adj" fmla="val 5406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799427" y="3021568"/>
            <a:ext cx="2628424" cy="638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Repeat &amp; Subscriptions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799427" y="3844409"/>
            <a:ext cx="262842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No: 2,518; Yes: 958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10839331" y="2794278"/>
            <a:ext cx="3083123" cy="1588294"/>
          </a:xfrm>
          <a:prstGeom prst="roundRect">
            <a:avLst>
              <a:gd name="adj" fmla="val 5406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066621" y="3021568"/>
            <a:ext cx="2555558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Implication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1066621" y="3525083"/>
            <a:ext cx="2628543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Upsell high-revenue age groups to subscribe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42311" y="812006"/>
            <a:ext cx="7055882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Dashboard &amp; Recommendations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2311" y="2220039"/>
            <a:ext cx="7616904" cy="41654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42311" y="6534031"/>
            <a:ext cx="761690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9264491" y="1551027"/>
            <a:ext cx="4155519" cy="5866448"/>
          </a:xfrm>
          <a:prstGeom prst="roundRect">
            <a:avLst>
              <a:gd name="adj" fmla="val 3000"/>
            </a:avLst>
          </a:prstGeom>
          <a:solidFill>
            <a:srgbClr val="28282F"/>
          </a:solidFill>
          <a:ln/>
        </p:spPr>
      </p:sp>
      <p:sp>
        <p:nvSpPr>
          <p:cNvPr id="6" name="Shape 3"/>
          <p:cNvSpPr/>
          <p:nvPr/>
        </p:nvSpPr>
        <p:spPr>
          <a:xfrm>
            <a:off x="9437608" y="1699617"/>
            <a:ext cx="3809286" cy="1008221"/>
          </a:xfrm>
          <a:prstGeom prst="roundRect">
            <a:avLst>
              <a:gd name="adj" fmla="val 412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618345" y="1880354"/>
            <a:ext cx="216408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Boost Subscriptions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618345" y="2282904"/>
            <a:ext cx="344781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Promote exclusive benefits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9437608" y="2839879"/>
            <a:ext cx="3809286" cy="1008221"/>
          </a:xfrm>
          <a:prstGeom prst="roundRect">
            <a:avLst>
              <a:gd name="adj" fmla="val 412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618345" y="3020616"/>
            <a:ext cx="216408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Loyalty Programs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618345" y="3423166"/>
            <a:ext cx="344781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Move buyers to "Loyal"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9437608" y="3980140"/>
            <a:ext cx="3809286" cy="1008221"/>
          </a:xfrm>
          <a:prstGeom prst="roundRect">
            <a:avLst>
              <a:gd name="adj" fmla="val 412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18345" y="4160877"/>
            <a:ext cx="216408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Discount Policy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618345" y="4563428"/>
            <a:ext cx="344781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Balance sales and margin</a:t>
            </a:r>
            <a:endParaRPr lang="en-US" sz="1350" dirty="0"/>
          </a:p>
        </p:txBody>
      </p:sp>
      <p:sp>
        <p:nvSpPr>
          <p:cNvPr id="15" name="Shape 12"/>
          <p:cNvSpPr/>
          <p:nvPr/>
        </p:nvSpPr>
        <p:spPr>
          <a:xfrm>
            <a:off x="9437608" y="5120402"/>
            <a:ext cx="3809286" cy="1008221"/>
          </a:xfrm>
          <a:prstGeom prst="roundRect">
            <a:avLst>
              <a:gd name="adj" fmla="val 412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9618345" y="5301139"/>
            <a:ext cx="216408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Positioning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9618345" y="5703689"/>
            <a:ext cx="344781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Highlight top-rated, best-sellers</a:t>
            </a:r>
            <a:endParaRPr lang="en-US" sz="1350" dirty="0"/>
          </a:p>
        </p:txBody>
      </p:sp>
      <p:sp>
        <p:nvSpPr>
          <p:cNvPr id="18" name="Shape 15"/>
          <p:cNvSpPr/>
          <p:nvPr/>
        </p:nvSpPr>
        <p:spPr>
          <a:xfrm>
            <a:off x="9437608" y="6260663"/>
            <a:ext cx="3809286" cy="1008221"/>
          </a:xfrm>
          <a:prstGeom prst="roundRect">
            <a:avLst>
              <a:gd name="adj" fmla="val 41212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618345" y="6441400"/>
            <a:ext cx="2164080" cy="270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Targeted Marketing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9618345" y="6843951"/>
            <a:ext cx="3447812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High-revenue ages, express users</a:t>
            </a:r>
            <a:endParaRPr lang="en-US" sz="1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425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519148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Size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593919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3,900 rows, 18 columns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186482" y="519148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556569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565696" y="5939195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Demographics, purchase details, behavior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19148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050505"/>
          </a:solidFill>
          <a:ln w="30480">
            <a:solidFill>
              <a:srgbClr val="56565B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609653" y="519148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998886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Missing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88868" y="5939195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37 Review Rating values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3725" y="900113"/>
            <a:ext cx="3718441" cy="464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EDA in Python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3725" y="2440781"/>
            <a:ext cx="6543794" cy="36522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98042" y="1620679"/>
            <a:ext cx="148709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01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9098042" y="1858089"/>
            <a:ext cx="3356134" cy="1524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6" name="Text 3"/>
          <p:cNvSpPr/>
          <p:nvPr/>
        </p:nvSpPr>
        <p:spPr>
          <a:xfrm>
            <a:off x="9098042" y="1962864"/>
            <a:ext cx="185916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Load &amp; Explore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098042" y="2292787"/>
            <a:ext cx="335613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pandas, df.info(), describe()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9098042" y="2698671"/>
            <a:ext cx="148709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02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9098042" y="2936081"/>
            <a:ext cx="3356134" cy="1524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0" name="Text 7"/>
          <p:cNvSpPr/>
          <p:nvPr/>
        </p:nvSpPr>
        <p:spPr>
          <a:xfrm>
            <a:off x="9098042" y="3040856"/>
            <a:ext cx="185916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Clean &amp; Impute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9098042" y="3370778"/>
            <a:ext cx="335613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Median rating by category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9098042" y="3776663"/>
            <a:ext cx="148709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9098042" y="4014073"/>
            <a:ext cx="3356134" cy="1524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4" name="Text 11"/>
          <p:cNvSpPr/>
          <p:nvPr/>
        </p:nvSpPr>
        <p:spPr>
          <a:xfrm>
            <a:off x="9098042" y="4118848"/>
            <a:ext cx="185916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Standardize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098042" y="4448770"/>
            <a:ext cx="335613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snake_case columns</a:t>
            </a:r>
            <a:endParaRPr lang="en-US" sz="1150" dirty="0"/>
          </a:p>
        </p:txBody>
      </p:sp>
      <p:sp>
        <p:nvSpPr>
          <p:cNvPr id="16" name="Text 13"/>
          <p:cNvSpPr/>
          <p:nvPr/>
        </p:nvSpPr>
        <p:spPr>
          <a:xfrm>
            <a:off x="9098042" y="4854654"/>
            <a:ext cx="148709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9098042" y="5092065"/>
            <a:ext cx="3356134" cy="1524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8" name="Text 15"/>
          <p:cNvSpPr/>
          <p:nvPr/>
        </p:nvSpPr>
        <p:spPr>
          <a:xfrm>
            <a:off x="9098042" y="5196840"/>
            <a:ext cx="185916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Engineer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9098042" y="5526762"/>
            <a:ext cx="335613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age_group, purchase_frequency_days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9098042" y="5932646"/>
            <a:ext cx="148709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05</a:t>
            </a:r>
            <a:endParaRPr lang="en-US" sz="1150" dirty="0"/>
          </a:p>
        </p:txBody>
      </p:sp>
      <p:sp>
        <p:nvSpPr>
          <p:cNvPr id="21" name="Shape 18"/>
          <p:cNvSpPr/>
          <p:nvPr/>
        </p:nvSpPr>
        <p:spPr>
          <a:xfrm>
            <a:off x="9098042" y="6170057"/>
            <a:ext cx="3356134" cy="15240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2" name="Text 19"/>
          <p:cNvSpPr/>
          <p:nvPr/>
        </p:nvSpPr>
        <p:spPr>
          <a:xfrm>
            <a:off x="9098042" y="6274832"/>
            <a:ext cx="1859161" cy="232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Validate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9098042" y="6604754"/>
            <a:ext cx="3356134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Dropped redundant promo_code_used</a:t>
            </a:r>
            <a:endParaRPr lang="en-US" sz="1150" dirty="0"/>
          </a:p>
        </p:txBody>
      </p:sp>
      <p:sp>
        <p:nvSpPr>
          <p:cNvPr id="24" name="Text 21"/>
          <p:cNvSpPr/>
          <p:nvPr/>
        </p:nvSpPr>
        <p:spPr>
          <a:xfrm>
            <a:off x="2183725" y="7132439"/>
            <a:ext cx="10262949" cy="196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Loaded to SQL Server for SQL analysis.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5889"/>
            <a:ext cx="81876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Stack &amp; Workflow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582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robust technology stack ensures efficient data processing, secure storage, and insightful visualization, powering a comprehensive analytics pipeline.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39252"/>
            <a:ext cx="4347567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67332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Python for Data Engineering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18071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Initial data exploration, cleaning, and feature engineering for raw datasets.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539252"/>
            <a:ext cx="4347567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68171" y="4673322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SQL Server Data Warehouse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68171" y="551807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Centralized data storage, enabling complex analytical queries and robust data management.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539252"/>
            <a:ext cx="4347567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4673322"/>
            <a:ext cx="3435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Power BI for Visualization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5163741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Interactive dashboards and business intelligence reports for actionable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5566" y="1671757"/>
            <a:ext cx="8186499" cy="638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SQL Insights: Revenue by Gender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566" y="2877797"/>
            <a:ext cx="6347460" cy="34743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2137" y="2752725"/>
            <a:ext cx="635031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28282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Male: 157,890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2137" y="3229332"/>
            <a:ext cx="635031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Female: 75,191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2137" y="3705939"/>
            <a:ext cx="635031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Gap highlights targeting opportunity.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8495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High-Spending Discount Users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8943" y="2647950"/>
            <a:ext cx="4205168" cy="1775817"/>
          </a:xfrm>
          <a:prstGeom prst="roundRect">
            <a:avLst>
              <a:gd name="adj" fmla="val 536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73377" y="2882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Criteria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73377" y="3463528"/>
            <a:ext cx="37363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Discount applied AND above-average spend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8943" y="4650581"/>
            <a:ext cx="4205168" cy="1412915"/>
          </a:xfrm>
          <a:prstGeom prst="roundRect">
            <a:avLst>
              <a:gd name="adj" fmla="val 674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73377" y="4885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Result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73377" y="5466159"/>
            <a:ext cx="37363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839 rows returned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38943" y="6318647"/>
            <a:ext cx="420516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Value buyers still spend big.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1205"/>
            <a:ext cx="82654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Products: Ratings &amp; Discounts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33613"/>
            <a:ext cx="2807018" cy="28070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324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 Ratings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814536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Gloves 3.86, Sandals 3.84, Boots 3.82, Hat 3.80, Skirt 3.78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233613"/>
            <a:ext cx="2807018" cy="28070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324118"/>
            <a:ext cx="2942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Discount-Dependent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581453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Hat 50%, Sneakers 49.66%, Coat 49.07%, Sweater 48.17%, Pants 47.37%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7954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Position high-rated; monitor margin on discount-heavy items.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3095"/>
            <a:ext cx="92735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Shipping, Subscription, Segments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57187"/>
            <a:ext cx="8284131" cy="41461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1120" y="4039560"/>
            <a:ext cx="1555827" cy="465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Low Revenue / Effort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4006652" y="6050291"/>
            <a:ext cx="1862027" cy="232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Low Avg Spend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476487" y="4039560"/>
            <a:ext cx="1555827" cy="465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Revenue / Effort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001997" y="2427356"/>
            <a:ext cx="1862027" cy="232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High Avg Spend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3115206" y="5128846"/>
            <a:ext cx="1597206" cy="372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 Value &amp; High Effort: Non-Subscribers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49330" y="4627392"/>
            <a:ext cx="231719" cy="23171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08260" y="5137122"/>
            <a:ext cx="1597206" cy="372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Low Value &amp; Low Effort: New Shoppers</a:t>
            </a:r>
            <a:endParaRPr lang="en-US" sz="11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004" y="4632306"/>
            <a:ext cx="231719" cy="2317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308260" y="3606122"/>
            <a:ext cx="1597206" cy="372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Value &amp; High Effort: Subscribers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1004" y="3101306"/>
            <a:ext cx="231719" cy="2317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065552" y="3606122"/>
            <a:ext cx="1597205" cy="372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High Value &amp; Low Effort: Express &amp; Loyal</a:t>
            </a:r>
            <a:endParaRPr lang="en-US" sz="11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8296" y="3101306"/>
            <a:ext cx="231719" cy="231719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9608463" y="2430066"/>
            <a:ext cx="60960" cy="1005007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17" name="Text 10"/>
          <p:cNvSpPr/>
          <p:nvPr/>
        </p:nvSpPr>
        <p:spPr>
          <a:xfrm>
            <a:off x="9926717" y="24605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Shipping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9926717" y="3041690"/>
            <a:ext cx="39173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Express 60.48 &gt; Standard 58.46</a:t>
            </a:r>
            <a:endParaRPr lang="en-US" sz="1750" dirty="0"/>
          </a:p>
        </p:txBody>
      </p:sp>
      <p:sp>
        <p:nvSpPr>
          <p:cNvPr id="19" name="Shape 12"/>
          <p:cNvSpPr/>
          <p:nvPr/>
        </p:nvSpPr>
        <p:spPr>
          <a:xfrm>
            <a:off x="9608463" y="3827740"/>
            <a:ext cx="60960" cy="1005007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0" name="Text 13"/>
          <p:cNvSpPr/>
          <p:nvPr/>
        </p:nvSpPr>
        <p:spPr>
          <a:xfrm>
            <a:off x="9926717" y="3858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Subscriptions</a:t>
            </a:r>
            <a:endParaRPr lang="en-US" sz="2200" dirty="0"/>
          </a:p>
        </p:txBody>
      </p:sp>
      <p:sp>
        <p:nvSpPr>
          <p:cNvPr id="21" name="Text 14"/>
          <p:cNvSpPr/>
          <p:nvPr/>
        </p:nvSpPr>
        <p:spPr>
          <a:xfrm>
            <a:off x="9926717" y="4439364"/>
            <a:ext cx="39173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Yes 62,645 revenue; No 170,436</a:t>
            </a:r>
            <a:endParaRPr lang="en-US" sz="1750" dirty="0"/>
          </a:p>
        </p:txBody>
      </p:sp>
      <p:sp>
        <p:nvSpPr>
          <p:cNvPr id="22" name="Shape 15"/>
          <p:cNvSpPr/>
          <p:nvPr/>
        </p:nvSpPr>
        <p:spPr>
          <a:xfrm>
            <a:off x="9608463" y="5225415"/>
            <a:ext cx="60960" cy="1005007"/>
          </a:xfrm>
          <a:prstGeom prst="rect">
            <a:avLst/>
          </a:prstGeom>
          <a:solidFill>
            <a:srgbClr val="F2F2F3"/>
          </a:solidFill>
          <a:ln/>
        </p:spPr>
      </p:sp>
      <p:sp>
        <p:nvSpPr>
          <p:cNvPr id="23" name="Text 16"/>
          <p:cNvSpPr/>
          <p:nvPr/>
        </p:nvSpPr>
        <p:spPr>
          <a:xfrm>
            <a:off x="9926717" y="5255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Segments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9926717" y="5837039"/>
            <a:ext cx="39173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Loyal 3,116; New 83; Returning 701</a:t>
            </a:r>
            <a:endParaRPr lang="en-US" sz="1750" dirty="0"/>
          </a:p>
        </p:txBody>
      </p:sp>
      <p:sp>
        <p:nvSpPr>
          <p:cNvPr id="25" name="Text 18"/>
          <p:cNvSpPr/>
          <p:nvPr/>
        </p:nvSpPr>
        <p:spPr>
          <a:xfrm>
            <a:off x="793790" y="69136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Express and Loyal drive value.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4033"/>
            <a:ext cx="80398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Top 3 Products per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06441"/>
            <a:ext cx="670560" cy="4143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7838" y="3906441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47838" y="4396859"/>
            <a:ext cx="20939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Jewelry 171, Sunglasses 161, Belt 161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906441"/>
            <a:ext cx="670560" cy="4143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9325" y="3906441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Clothing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79325" y="4396859"/>
            <a:ext cx="20940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Blouse 171, Pants 171, Shirt 169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906441"/>
            <a:ext cx="670560" cy="4143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0932" y="3906441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10932" y="4396859"/>
            <a:ext cx="20940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Sandals 160, Shoes 150, Sneakers 145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906441"/>
            <a:ext cx="670560" cy="4143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2539" y="3906441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2539" y="4396859"/>
            <a:ext cx="20940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Jacket 163, Coat 161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2026-02-23T15:18:15Z</dcterms:created>
  <dcterms:modified xsi:type="dcterms:W3CDTF">2026-02-23T15:18:15Z</dcterms:modified>
</cp:coreProperties>
</file>